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F52F7A-84AE-4190-ABBB-A265BE7A00C3}" type="datetimeFigureOut">
              <a:rPr lang="en-IN" smtClean="0"/>
              <a:t>20-03-2025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93143F-6C55-4302-AA50-2F435EDAC1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4689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93143F-6C55-4302-AA50-2F435EDAC1CA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1083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93143F-6C55-4302-AA50-2F435EDAC1CA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8234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A89BE-DAC0-6170-12B9-61C485B868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35953C-5D3F-DCC9-69AA-BEC3EF92F9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76D132-A437-A56B-EBC9-E9129A700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1E7A-995E-481D-A6FA-7626786BBE6D}" type="datetimeFigureOut">
              <a:rPr lang="en-IN" smtClean="0"/>
              <a:t>20-03-2025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96061A-0F70-B2F3-B77D-0079F7ADB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C021C0-9E30-A52D-8E47-E752C6725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F5019-E2F3-4F01-BDD9-CA7AD599F6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5675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FEE2C-552C-5918-FEE4-EC9C84001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5F1F6C-CE2E-D0B5-A20A-098D282107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52CF7B-F555-A409-E204-3291398DF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1E7A-995E-481D-A6FA-7626786BBE6D}" type="datetimeFigureOut">
              <a:rPr lang="en-IN" smtClean="0"/>
              <a:t>20-03-2025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9208E-4349-D878-E8B4-204D4AD98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0C11F8-2C84-0D31-4824-56C20A202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F5019-E2F3-4F01-BDD9-CA7AD599F6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8759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27642-DF3F-679D-715C-B727CE0D2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0243B0-7CD9-0C06-A872-6695BBC114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1AEC9A-35DD-FDDD-CD2C-885757DFC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1E7A-995E-481D-A6FA-7626786BBE6D}" type="datetimeFigureOut">
              <a:rPr lang="en-IN" smtClean="0"/>
              <a:t>20-03-2025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05AB0-F718-3549-7F6A-62B250209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FF68D-297D-3D30-0094-04EBAC103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F5019-E2F3-4F01-BDD9-CA7AD599F6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1871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9266C-D421-8859-E0AD-35A1F994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C67B3-84A9-90F2-6220-0B1AA21CA5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32CE81-3ED1-180F-24EC-44766D5292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69DE53-828C-19E8-1C7E-F593F8249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1E7A-995E-481D-A6FA-7626786BBE6D}" type="datetimeFigureOut">
              <a:rPr lang="en-IN" smtClean="0"/>
              <a:t>20-03-2025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11BDB4-FD78-83AE-6566-668AB339C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7FF371-85FD-4297-24A0-B3095D2DE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F5019-E2F3-4F01-BDD9-CA7AD599F6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5040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212B2-616A-3FA1-4D78-D7BE30B4D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01A903-6041-C582-5E85-85DE3AB35A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2D3461-9209-449F-2AFF-D0DCBF341F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E21FD8-3F73-25AF-9A2E-26A84086B6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066338-8114-960D-B749-A132E227A2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B358DE-A20A-FC93-C03A-04AD804ED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1E7A-995E-481D-A6FA-7626786BBE6D}" type="datetimeFigureOut">
              <a:rPr lang="en-IN" smtClean="0"/>
              <a:t>20-03-2025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2FCE92-67B5-38E9-80B7-2AB1B43FC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EA9D43-B180-E3AD-AE04-2970CF6F2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F5019-E2F3-4F01-BDD9-CA7AD599F6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9283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7D082-B0A2-CDBB-026E-57EA635BF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4C3812-9094-65E7-40F6-3BA0F1F3E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1E7A-995E-481D-A6FA-7626786BBE6D}" type="datetimeFigureOut">
              <a:rPr lang="en-IN" smtClean="0"/>
              <a:t>20-03-2025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C868AD-EAB1-6C29-3E8B-80CC7D04D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AF5874-A91E-8EE7-5EE1-A680C266C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F5019-E2F3-4F01-BDD9-CA7AD599F6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2239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AF20B3-0E86-79D1-5F1B-A9DDCA47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1E7A-995E-481D-A6FA-7626786BBE6D}" type="datetimeFigureOut">
              <a:rPr lang="en-IN" smtClean="0"/>
              <a:t>20-03-2025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AFE27B-1CC0-D048-E3CA-D796B321A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8763D6-3006-E51B-FBF6-EE2FFB150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F5019-E2F3-4F01-BDD9-CA7AD599F6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1685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31D45-6C0E-DD48-946C-F1E2607FD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50BB4-92D3-7076-05FB-D6DA04EA94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39868D-4F47-7ADB-1EAA-EB91C7E22D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7D3094-FD06-7F04-EAEA-ABF833C7B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1E7A-995E-481D-A6FA-7626786BBE6D}" type="datetimeFigureOut">
              <a:rPr lang="en-IN" smtClean="0"/>
              <a:t>20-03-2025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C724DC-B47D-915D-D338-8888DB7C9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CE2969-AE2F-4F79-F7DB-CC1424AC8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F5019-E2F3-4F01-BDD9-CA7AD599F6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1621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F3FC8-555C-0095-376B-612307BE2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C36DEF-3B4F-71E2-4FB7-9A2A352D9D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21DAF8-20E7-8B8F-FC3B-BDA3402D93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177AA1-DEF2-7D51-322C-FF4B9105B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1E7A-995E-481D-A6FA-7626786BBE6D}" type="datetimeFigureOut">
              <a:rPr lang="en-IN" smtClean="0"/>
              <a:t>20-03-2025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5AE18-7AFB-0CB0-F756-844827A36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EAC6B-5E5E-4D33-2027-275D4C8AE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F5019-E2F3-4F01-BDD9-CA7AD599F6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2061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A21D4-96D5-57DD-1E10-9FCA02E50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DFB560-02C5-353F-14B3-83DF8BDAD8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0FED03-8F35-1718-6943-A25727098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1E7A-995E-481D-A6FA-7626786BBE6D}" type="datetimeFigureOut">
              <a:rPr lang="en-IN" smtClean="0"/>
              <a:t>20-03-2025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2FD573-009F-7FA2-33E8-F448EB999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4F47BA-0724-5CB8-2A28-E0FA3E91F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F5019-E2F3-4F01-BDD9-CA7AD599F6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1704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17E53A-37A1-2056-E03E-E25FB3637F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7E5ECA-02F9-583D-B45E-19200A799A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EDC6A9-D4E7-FD13-CA47-64FD4BB59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41E7A-995E-481D-A6FA-7626786BBE6D}" type="datetimeFigureOut">
              <a:rPr lang="en-IN" smtClean="0"/>
              <a:t>20-03-2025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8B90DC-1155-EDB4-4ED5-26A189781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43764F-E7E1-7B2B-9CD7-96E7CAB3A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F5019-E2F3-4F01-BDD9-CA7AD599F6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7831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909D5B-E02E-82F0-1100-E12126DF0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84E9E4-D578-7FA7-37A0-EE4C37357A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4446E1-2768-EBA0-3BCA-34E43A18A8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C41E7A-995E-481D-A6FA-7626786BBE6D}" type="datetimeFigureOut">
              <a:rPr lang="en-IN" smtClean="0"/>
              <a:t>20-03-2025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ABB078-6BD3-3BD8-62D9-3F0AD650AA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9D3CDC-5830-2866-A07C-1ED92329CB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CF5019-E2F3-4F01-BDD9-CA7AD599F6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4618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9350" y="43073"/>
            <a:ext cx="1912747" cy="17731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098" y="4585830"/>
            <a:ext cx="11668836" cy="23876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LENDI INSTITUTE OF ENGINEERING AND TECHNOLGOY</a:t>
            </a:r>
            <a:b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400" b="1" dirty="0">
                <a:solidFill>
                  <a:srgbClr val="C00000"/>
                </a:solidFill>
              </a:rPr>
              <a:t>(Autonomous)</a:t>
            </a:r>
            <a:br>
              <a:rPr lang="en-US" sz="3200" b="1" dirty="0"/>
            </a:b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Approved by AICTE and Permanently affiliated to JNTU Gurajada-Vizianagaram.</a:t>
            </a:r>
            <a:br>
              <a:rPr lang="en-US" sz="2400" dirty="0"/>
            </a:br>
            <a:endParaRPr lang="en-IN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4595" y="446980"/>
            <a:ext cx="3222932" cy="13471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4613" y="513260"/>
            <a:ext cx="1541557" cy="121252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514613" y="1587289"/>
            <a:ext cx="15415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B0F0"/>
                </a:solidFill>
              </a:rPr>
              <a:t>ECE,EEE,CSE&amp;MECH</a:t>
            </a:r>
            <a:endParaRPr lang="en-IN" sz="1200" b="1" dirty="0">
              <a:solidFill>
                <a:srgbClr val="00B0F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8480" y="148361"/>
            <a:ext cx="2143125" cy="21431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79929" y="3201153"/>
            <a:ext cx="60186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NAME OF THE SUBJECT  :  </a:t>
            </a:r>
          </a:p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NAME OF THE TOPIC       :</a:t>
            </a:r>
            <a:endParaRPr lang="en-US" sz="2000" dirty="0"/>
          </a:p>
          <a:p>
            <a:r>
              <a:rPr lang="en-US" sz="2000" dirty="0"/>
              <a:t>                           </a:t>
            </a:r>
          </a:p>
          <a:p>
            <a:r>
              <a:rPr lang="en-US" sz="2000" dirty="0"/>
              <a:t>                           </a:t>
            </a:r>
            <a:r>
              <a:rPr lang="en-US" sz="2000" b="1" dirty="0">
                <a:solidFill>
                  <a:srgbClr val="FF0000"/>
                </a:solidFill>
              </a:rPr>
              <a:t>PRESENTED BY :</a:t>
            </a:r>
          </a:p>
          <a:p>
            <a:r>
              <a:rPr lang="en-US" sz="2000" dirty="0"/>
              <a:t>                     Mr. N P PATNAIK M</a:t>
            </a:r>
          </a:p>
          <a:p>
            <a:r>
              <a:rPr lang="en-US" sz="2000" dirty="0"/>
              <a:t>                     Assistant Professor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22455" y="2043115"/>
            <a:ext cx="1002268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dirty="0">
                <a:ln/>
                <a:solidFill>
                  <a:schemeClr val="accent4"/>
                </a:solidFill>
              </a:rPr>
              <a:t>DEPARTMENT OF COMPUTER SCIENCE AND ENGINEERING</a:t>
            </a:r>
          </a:p>
        </p:txBody>
      </p:sp>
    </p:spTree>
    <p:extLst>
      <p:ext uri="{BB962C8B-B14F-4D97-AF65-F5344CB8AC3E}">
        <p14:creationId xmlns:p14="http://schemas.microsoft.com/office/powerpoint/2010/main" val="324112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F9F6DE7-AAE5-6877-1742-0D75A0F8C5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7356" y="254502"/>
            <a:ext cx="7537678" cy="5922461"/>
          </a:xfrm>
        </p:spPr>
      </p:pic>
    </p:spTree>
    <p:extLst>
      <p:ext uri="{BB962C8B-B14F-4D97-AF65-F5344CB8AC3E}">
        <p14:creationId xmlns:p14="http://schemas.microsoft.com/office/powerpoint/2010/main" val="4033564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A181B2E-66DC-E538-E8A8-AE7FB9E8A8FF}"/>
              </a:ext>
            </a:extLst>
          </p:cNvPr>
          <p:cNvSpPr txBox="1"/>
          <p:nvPr/>
        </p:nvSpPr>
        <p:spPr>
          <a:xfrm>
            <a:off x="127819" y="373626"/>
            <a:ext cx="11906865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0" i="0" dirty="0">
                <a:solidFill>
                  <a:srgbClr val="404040"/>
                </a:solidFill>
                <a:effectLst/>
                <a:latin typeface="Inter"/>
              </a:rPr>
              <a:t>DevOps practices in projects into three stages: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b="0" i="0" dirty="0">
                <a:solidFill>
                  <a:srgbClr val="404040"/>
                </a:solidFill>
                <a:effectLst/>
                <a:latin typeface="Inter"/>
              </a:rPr>
              <a:t>Inefficient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b="0" i="0" dirty="0">
                <a:solidFill>
                  <a:srgbClr val="404040"/>
                </a:solidFill>
                <a:effectLst/>
                <a:latin typeface="Inter"/>
              </a:rPr>
              <a:t>Leaner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b="0" i="0" dirty="0">
                <a:solidFill>
                  <a:srgbClr val="404040"/>
                </a:solidFill>
                <a:effectLst/>
                <a:latin typeface="Inter"/>
              </a:rPr>
              <a:t>Leaner and Smarter.</a:t>
            </a:r>
          </a:p>
          <a:p>
            <a:r>
              <a:rPr lang="en-US" sz="2800" b="0" i="0" dirty="0">
                <a:solidFill>
                  <a:srgbClr val="404040"/>
                </a:solidFill>
                <a:effectLst/>
                <a:latin typeface="Inter"/>
              </a:rPr>
              <a:t> </a:t>
            </a:r>
          </a:p>
          <a:p>
            <a:endParaRPr lang="en-US" sz="2800" dirty="0">
              <a:solidFill>
                <a:srgbClr val="404040"/>
              </a:solidFill>
              <a:latin typeface="Inter"/>
            </a:endParaRPr>
          </a:p>
          <a:p>
            <a:r>
              <a:rPr lang="en-US" sz="2800" b="0" i="0" dirty="0">
                <a:solidFill>
                  <a:srgbClr val="404040"/>
                </a:solidFill>
                <a:effectLst/>
                <a:latin typeface="Inter"/>
              </a:rPr>
              <a:t>Each stage is characterized by different approaches to </a:t>
            </a:r>
          </a:p>
          <a:p>
            <a:endParaRPr lang="en-US" sz="2800" dirty="0">
              <a:solidFill>
                <a:srgbClr val="404040"/>
              </a:solidFill>
              <a:latin typeface="Inter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0" i="0" dirty="0">
                <a:solidFill>
                  <a:srgbClr val="404040"/>
                </a:solidFill>
                <a:effectLst/>
                <a:latin typeface="Inter"/>
              </a:rPr>
              <a:t>Steering,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04040"/>
                </a:solidFill>
                <a:latin typeface="Inter"/>
              </a:rPr>
              <a:t>D</a:t>
            </a:r>
            <a:r>
              <a:rPr lang="en-US" sz="2800" b="0" i="0" dirty="0">
                <a:solidFill>
                  <a:srgbClr val="404040"/>
                </a:solidFill>
                <a:effectLst/>
                <a:latin typeface="Inter"/>
              </a:rPr>
              <a:t>evelopment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04040"/>
                </a:solidFill>
                <a:latin typeface="Inter"/>
              </a:rPr>
              <a:t>T</a:t>
            </a:r>
            <a:r>
              <a:rPr lang="en-US" sz="2800" b="0" i="0" dirty="0">
                <a:solidFill>
                  <a:srgbClr val="404040"/>
                </a:solidFill>
                <a:effectLst/>
                <a:latin typeface="Inter"/>
              </a:rPr>
              <a:t>esting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04040"/>
                </a:solidFill>
                <a:latin typeface="Inter"/>
              </a:rPr>
              <a:t>D</a:t>
            </a:r>
            <a:r>
              <a:rPr lang="en-US" sz="2800" b="0" i="0" dirty="0">
                <a:solidFill>
                  <a:srgbClr val="404040"/>
                </a:solidFill>
                <a:effectLst/>
                <a:latin typeface="Inter"/>
              </a:rPr>
              <a:t>eployment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04040"/>
                </a:solidFill>
                <a:latin typeface="Inter"/>
              </a:rPr>
              <a:t>O</a:t>
            </a:r>
            <a:r>
              <a:rPr lang="en-US" sz="2800" b="0" i="0" dirty="0">
                <a:solidFill>
                  <a:srgbClr val="404040"/>
                </a:solidFill>
                <a:effectLst/>
                <a:latin typeface="Inter"/>
              </a:rPr>
              <a:t>perations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814248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582AA1-7C2E-9839-5451-4AF26E92D661}"/>
              </a:ext>
            </a:extLst>
          </p:cNvPr>
          <p:cNvSpPr txBox="1"/>
          <p:nvPr/>
        </p:nvSpPr>
        <p:spPr>
          <a:xfrm>
            <a:off x="993058" y="934066"/>
            <a:ext cx="8150942" cy="3200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300"/>
              </a:spcAft>
              <a:buNone/>
            </a:pPr>
            <a:r>
              <a:rPr lang="en-US" sz="4800" b="1" i="0" dirty="0">
                <a:solidFill>
                  <a:srgbClr val="404040"/>
                </a:solidFill>
                <a:effectLst/>
                <a:latin typeface="Inter"/>
              </a:rPr>
              <a:t>Steer</a:t>
            </a:r>
            <a:r>
              <a:rPr lang="en-US" sz="4800" b="0" i="0" dirty="0">
                <a:solidFill>
                  <a:srgbClr val="404040"/>
                </a:solidFill>
                <a:effectLst/>
                <a:latin typeface="Inter"/>
              </a:rPr>
              <a:t>:</a:t>
            </a:r>
          </a:p>
          <a:p>
            <a:pPr algn="l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4800" b="1" i="0" dirty="0">
                <a:solidFill>
                  <a:srgbClr val="404040"/>
                </a:solidFill>
                <a:effectLst/>
                <a:latin typeface="Inter"/>
              </a:rPr>
              <a:t>Inefficient</a:t>
            </a:r>
            <a:r>
              <a:rPr lang="en-US" sz="4800" b="0" i="0" dirty="0">
                <a:solidFill>
                  <a:srgbClr val="404040"/>
                </a:solidFill>
                <a:effectLst/>
                <a:latin typeface="Inter"/>
              </a:rPr>
              <a:t>: Process-based.</a:t>
            </a:r>
          </a:p>
          <a:p>
            <a:pPr algn="l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4800" b="1" i="0" dirty="0">
                <a:solidFill>
                  <a:srgbClr val="404040"/>
                </a:solidFill>
                <a:effectLst/>
                <a:latin typeface="Inter"/>
              </a:rPr>
              <a:t>Leaner</a:t>
            </a:r>
            <a:r>
              <a:rPr lang="en-US" sz="4800" b="0" i="0" dirty="0">
                <a:solidFill>
                  <a:srgbClr val="404040"/>
                </a:solidFill>
                <a:effectLst/>
                <a:latin typeface="Inter"/>
              </a:rPr>
              <a:t>: Product-based.</a:t>
            </a:r>
          </a:p>
          <a:p>
            <a:pPr algn="l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4800" b="1" i="0" dirty="0">
                <a:solidFill>
                  <a:srgbClr val="404040"/>
                </a:solidFill>
                <a:effectLst/>
                <a:latin typeface="Inter"/>
              </a:rPr>
              <a:t>Leaner and Smarter</a:t>
            </a:r>
            <a:r>
              <a:rPr lang="en-US" sz="4800" b="0" i="0" dirty="0">
                <a:solidFill>
                  <a:srgbClr val="404040"/>
                </a:solidFill>
                <a:effectLst/>
                <a:latin typeface="Inter"/>
              </a:rPr>
              <a:t>: </a:t>
            </a:r>
            <a:r>
              <a:rPr lang="en-US" sz="4800" b="0" i="0" dirty="0" err="1">
                <a:solidFill>
                  <a:srgbClr val="404040"/>
                </a:solidFill>
                <a:effectLst/>
                <a:latin typeface="Inter"/>
              </a:rPr>
              <a:t>Optimizi</a:t>
            </a:r>
            <a:endParaRPr lang="en-US" sz="4800" b="0" i="0" dirty="0">
              <a:solidFill>
                <a:srgbClr val="404040"/>
              </a:solidFill>
              <a:effectLst/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233542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0492F70-21FB-8E0A-3C66-44F3204341C7}"/>
              </a:ext>
            </a:extLst>
          </p:cNvPr>
          <p:cNvSpPr txBox="1"/>
          <p:nvPr/>
        </p:nvSpPr>
        <p:spPr>
          <a:xfrm>
            <a:off x="1081548" y="1238866"/>
            <a:ext cx="9576620" cy="340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US" sz="4000" b="1" i="0" dirty="0">
                <a:solidFill>
                  <a:srgbClr val="404040"/>
                </a:solidFill>
                <a:effectLst/>
                <a:latin typeface="Inter"/>
              </a:rPr>
              <a:t>Develop/Test</a:t>
            </a:r>
            <a:r>
              <a:rPr lang="en-US" sz="4000" b="0" i="0" dirty="0">
                <a:solidFill>
                  <a:srgbClr val="404040"/>
                </a:solidFill>
                <a:effectLst/>
                <a:latin typeface="Inter"/>
              </a:rPr>
              <a:t>:</a:t>
            </a:r>
          </a:p>
          <a:p>
            <a:pPr algn="l">
              <a:spcBef>
                <a:spcPts val="300"/>
              </a:spcBef>
              <a:spcAft>
                <a:spcPts val="300"/>
              </a:spcAft>
            </a:pPr>
            <a:endParaRPr lang="en-US" sz="4000" b="0" i="0" dirty="0">
              <a:solidFill>
                <a:srgbClr val="404040"/>
              </a:solidFill>
              <a:effectLst/>
              <a:latin typeface="Inter"/>
            </a:endParaRPr>
          </a:p>
          <a:p>
            <a:pPr marL="742950" lvl="1" indent="-285750" algn="l">
              <a:spcBef>
                <a:spcPts val="300"/>
              </a:spcBef>
              <a:buFont typeface="+mj-lt"/>
              <a:buAutoNum type="arabicPeriod"/>
            </a:pPr>
            <a:r>
              <a:rPr lang="en-US" sz="4000" b="1" i="0" dirty="0">
                <a:solidFill>
                  <a:srgbClr val="404040"/>
                </a:solidFill>
                <a:effectLst/>
                <a:latin typeface="Inter"/>
              </a:rPr>
              <a:t>Inefficient</a:t>
            </a:r>
            <a:r>
              <a:rPr lang="en-US" sz="4000" b="0" i="0" dirty="0">
                <a:solidFill>
                  <a:srgbClr val="404040"/>
                </a:solidFill>
                <a:effectLst/>
                <a:latin typeface="Inter"/>
              </a:rPr>
              <a:t>: Process-heavy.</a:t>
            </a:r>
          </a:p>
          <a:p>
            <a:pPr marL="742950" lvl="1" indent="-285750" algn="l">
              <a:spcBef>
                <a:spcPts val="300"/>
              </a:spcBef>
              <a:buFont typeface="+mj-lt"/>
              <a:buAutoNum type="arabicPeriod"/>
            </a:pPr>
            <a:r>
              <a:rPr lang="en-US" sz="4000" b="1" i="0" dirty="0">
                <a:solidFill>
                  <a:srgbClr val="404040"/>
                </a:solidFill>
                <a:effectLst/>
                <a:latin typeface="Inter"/>
              </a:rPr>
              <a:t>Leaner</a:t>
            </a:r>
            <a:r>
              <a:rPr lang="en-US" sz="4000" b="0" i="0" dirty="0">
                <a:solidFill>
                  <a:srgbClr val="404040"/>
                </a:solidFill>
                <a:effectLst/>
                <a:latin typeface="Inter"/>
              </a:rPr>
              <a:t>: Agile.</a:t>
            </a:r>
          </a:p>
          <a:p>
            <a:pPr marL="742950" lvl="1" indent="-285750" algn="l">
              <a:spcBef>
                <a:spcPts val="300"/>
              </a:spcBef>
              <a:buFont typeface="+mj-lt"/>
              <a:buAutoNum type="arabicPeriod"/>
            </a:pPr>
            <a:r>
              <a:rPr lang="en-US" sz="4000" b="1" i="0" dirty="0">
                <a:solidFill>
                  <a:srgbClr val="404040"/>
                </a:solidFill>
                <a:effectLst/>
                <a:latin typeface="Inter"/>
              </a:rPr>
              <a:t>Leaner and Smarter</a:t>
            </a:r>
            <a:r>
              <a:rPr lang="en-US" sz="4000" b="0" i="0" dirty="0">
                <a:solidFill>
                  <a:srgbClr val="404040"/>
                </a:solidFill>
                <a:effectLst/>
                <a:latin typeface="Inter"/>
              </a:rPr>
              <a:t>: More Predictable.</a:t>
            </a:r>
          </a:p>
        </p:txBody>
      </p:sp>
    </p:spTree>
    <p:extLst>
      <p:ext uri="{BB962C8B-B14F-4D97-AF65-F5344CB8AC3E}">
        <p14:creationId xmlns:p14="http://schemas.microsoft.com/office/powerpoint/2010/main" val="3193877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7E8448D-536C-49C7-EBE3-2F49090E633A}"/>
              </a:ext>
            </a:extLst>
          </p:cNvPr>
          <p:cNvSpPr txBox="1"/>
          <p:nvPr/>
        </p:nvSpPr>
        <p:spPr>
          <a:xfrm>
            <a:off x="1219198" y="1368001"/>
            <a:ext cx="9006349" cy="309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US" sz="3600" b="1" i="0" dirty="0">
                <a:solidFill>
                  <a:srgbClr val="404040"/>
                </a:solidFill>
                <a:effectLst/>
                <a:latin typeface="Inter"/>
              </a:rPr>
              <a:t>Deploy</a:t>
            </a:r>
            <a:r>
              <a:rPr lang="en-US" sz="3600" b="0" i="0" dirty="0">
                <a:solidFill>
                  <a:srgbClr val="404040"/>
                </a:solidFill>
                <a:effectLst/>
                <a:latin typeface="Inter"/>
              </a:rPr>
              <a:t>:</a:t>
            </a:r>
          </a:p>
          <a:p>
            <a:pPr algn="l">
              <a:spcBef>
                <a:spcPts val="300"/>
              </a:spcBef>
              <a:spcAft>
                <a:spcPts val="300"/>
              </a:spcAft>
            </a:pPr>
            <a:endParaRPr lang="en-US" sz="3600" b="0" i="0" dirty="0">
              <a:solidFill>
                <a:srgbClr val="404040"/>
              </a:solidFill>
              <a:effectLst/>
              <a:latin typeface="Inter"/>
            </a:endParaRPr>
          </a:p>
          <a:p>
            <a:pPr marL="742950" lvl="1" indent="-285750" algn="l">
              <a:spcBef>
                <a:spcPts val="300"/>
              </a:spcBef>
              <a:buFont typeface="+mj-lt"/>
              <a:buAutoNum type="arabicPeriod"/>
            </a:pPr>
            <a:r>
              <a:rPr lang="en-US" sz="3600" b="1" i="0" dirty="0">
                <a:solidFill>
                  <a:srgbClr val="404040"/>
                </a:solidFill>
                <a:effectLst/>
                <a:latin typeface="Inter"/>
              </a:rPr>
              <a:t>Inefficient</a:t>
            </a:r>
            <a:r>
              <a:rPr lang="en-US" sz="3600" b="0" i="0" dirty="0">
                <a:solidFill>
                  <a:srgbClr val="404040"/>
                </a:solidFill>
                <a:effectLst/>
                <a:latin typeface="Inter"/>
              </a:rPr>
              <a:t>: Manual.</a:t>
            </a:r>
          </a:p>
          <a:p>
            <a:pPr marL="742950" lvl="1" indent="-285750" algn="l">
              <a:spcBef>
                <a:spcPts val="300"/>
              </a:spcBef>
              <a:buFont typeface="+mj-lt"/>
              <a:buAutoNum type="arabicPeriod"/>
            </a:pPr>
            <a:r>
              <a:rPr lang="en-US" sz="3600" b="1" i="0" dirty="0">
                <a:solidFill>
                  <a:srgbClr val="404040"/>
                </a:solidFill>
                <a:effectLst/>
                <a:latin typeface="Inter"/>
              </a:rPr>
              <a:t>Leaner</a:t>
            </a:r>
            <a:r>
              <a:rPr lang="en-US" sz="3600" b="0" i="0" dirty="0">
                <a:solidFill>
                  <a:srgbClr val="404040"/>
                </a:solidFill>
                <a:effectLst/>
                <a:latin typeface="Inter"/>
              </a:rPr>
              <a:t>: Automated.</a:t>
            </a:r>
          </a:p>
          <a:p>
            <a:pPr marL="742950" lvl="1" indent="-285750" algn="l">
              <a:spcBef>
                <a:spcPts val="300"/>
              </a:spcBef>
              <a:buFont typeface="+mj-lt"/>
              <a:buAutoNum type="arabicPeriod"/>
            </a:pPr>
            <a:r>
              <a:rPr lang="en-US" sz="3600" b="1" i="0" dirty="0">
                <a:solidFill>
                  <a:srgbClr val="404040"/>
                </a:solidFill>
                <a:effectLst/>
                <a:latin typeface="Inter"/>
              </a:rPr>
              <a:t>Leaner and Smarter</a:t>
            </a:r>
            <a:r>
              <a:rPr lang="en-US" sz="3600" b="0" i="0" dirty="0">
                <a:solidFill>
                  <a:srgbClr val="404040"/>
                </a:solidFill>
                <a:effectLst/>
                <a:latin typeface="Inter"/>
              </a:rPr>
              <a:t>: More Transparent.</a:t>
            </a:r>
          </a:p>
        </p:txBody>
      </p:sp>
    </p:spTree>
    <p:extLst>
      <p:ext uri="{BB962C8B-B14F-4D97-AF65-F5344CB8AC3E}">
        <p14:creationId xmlns:p14="http://schemas.microsoft.com/office/powerpoint/2010/main" val="2251924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3497227-8AEC-18D8-01AA-42662D77465A}"/>
              </a:ext>
            </a:extLst>
          </p:cNvPr>
          <p:cNvSpPr txBox="1"/>
          <p:nvPr/>
        </p:nvSpPr>
        <p:spPr>
          <a:xfrm>
            <a:off x="904565" y="856724"/>
            <a:ext cx="9370143" cy="4078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300"/>
              </a:spcAft>
              <a:buNone/>
            </a:pPr>
            <a:r>
              <a:rPr lang="en-IN" sz="4400" b="1" i="0" dirty="0">
                <a:solidFill>
                  <a:srgbClr val="404040"/>
                </a:solidFill>
                <a:effectLst/>
                <a:latin typeface="Inter"/>
              </a:rPr>
              <a:t>Operate</a:t>
            </a:r>
            <a:r>
              <a:rPr lang="en-IN" sz="4000" b="0" i="0" dirty="0">
                <a:solidFill>
                  <a:srgbClr val="404040"/>
                </a:solidFill>
                <a:effectLst/>
                <a:latin typeface="Inter"/>
              </a:rPr>
              <a:t>:</a:t>
            </a:r>
          </a:p>
          <a:p>
            <a:pPr algn="l">
              <a:spcAft>
                <a:spcPts val="300"/>
              </a:spcAft>
              <a:buNone/>
            </a:pPr>
            <a:endParaRPr lang="en-IN" sz="4000" dirty="0">
              <a:solidFill>
                <a:srgbClr val="404040"/>
              </a:solidFill>
              <a:latin typeface="Inter"/>
            </a:endParaRPr>
          </a:p>
          <a:p>
            <a:pPr algn="l">
              <a:spcAft>
                <a:spcPts val="300"/>
              </a:spcAft>
              <a:buNone/>
            </a:pPr>
            <a:endParaRPr lang="en-IN" sz="4000" b="0" i="0" dirty="0">
              <a:solidFill>
                <a:srgbClr val="404040"/>
              </a:solidFill>
              <a:effectLst/>
              <a:latin typeface="Inter"/>
            </a:endParaRPr>
          </a:p>
          <a:p>
            <a:pPr algn="l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IN" sz="4000" b="1" i="0" dirty="0">
                <a:solidFill>
                  <a:srgbClr val="404040"/>
                </a:solidFill>
                <a:effectLst/>
                <a:latin typeface="Inter"/>
              </a:rPr>
              <a:t>Inefficient</a:t>
            </a:r>
            <a:r>
              <a:rPr lang="en-IN" sz="4000" b="0" i="0" dirty="0">
                <a:solidFill>
                  <a:srgbClr val="404040"/>
                </a:solidFill>
                <a:effectLst/>
                <a:latin typeface="Inter"/>
              </a:rPr>
              <a:t>: Silo-ed.</a:t>
            </a:r>
          </a:p>
          <a:p>
            <a:pPr algn="l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IN" sz="4000" b="1" i="0" dirty="0">
                <a:solidFill>
                  <a:srgbClr val="404040"/>
                </a:solidFill>
                <a:effectLst/>
                <a:latin typeface="Inter"/>
              </a:rPr>
              <a:t>Leaner</a:t>
            </a:r>
            <a:r>
              <a:rPr lang="en-IN" sz="4000" b="0" i="0" dirty="0">
                <a:solidFill>
                  <a:srgbClr val="404040"/>
                </a:solidFill>
                <a:effectLst/>
                <a:latin typeface="Inter"/>
              </a:rPr>
              <a:t>: Collaborative.</a:t>
            </a:r>
          </a:p>
          <a:p>
            <a:pPr algn="l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IN" sz="4000" b="1" i="0" dirty="0">
                <a:solidFill>
                  <a:srgbClr val="404040"/>
                </a:solidFill>
                <a:effectLst/>
                <a:latin typeface="Inter"/>
              </a:rPr>
              <a:t>Leaner and Smarter</a:t>
            </a:r>
            <a:r>
              <a:rPr lang="en-IN" sz="4000" b="0" i="0" dirty="0">
                <a:solidFill>
                  <a:srgbClr val="404040"/>
                </a:solidFill>
                <a:effectLst/>
                <a:latin typeface="Inter"/>
              </a:rPr>
              <a:t>: More Continuous</a:t>
            </a:r>
          </a:p>
        </p:txBody>
      </p:sp>
    </p:spTree>
    <p:extLst>
      <p:ext uri="{BB962C8B-B14F-4D97-AF65-F5344CB8AC3E}">
        <p14:creationId xmlns:p14="http://schemas.microsoft.com/office/powerpoint/2010/main" val="3969955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832CF38-FD9F-721F-CFCE-D0F657510E75}"/>
              </a:ext>
            </a:extLst>
          </p:cNvPr>
          <p:cNvSpPr txBox="1"/>
          <p:nvPr/>
        </p:nvSpPr>
        <p:spPr>
          <a:xfrm>
            <a:off x="294966" y="462116"/>
            <a:ext cx="11897033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sz="2800" b="0" i="0" dirty="0">
                <a:solidFill>
                  <a:srgbClr val="404040"/>
                </a:solidFill>
                <a:effectLst/>
                <a:latin typeface="Inter"/>
              </a:rPr>
              <a:t>To address the broader aspects of DevOps adoption in projects, including technology, agile capabilities, tool stack implementation, people, and processes, here are some considerations: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800" b="1" i="0" dirty="0">
                <a:solidFill>
                  <a:srgbClr val="404040"/>
                </a:solidFill>
                <a:effectLst/>
                <a:latin typeface="Inter"/>
              </a:rPr>
              <a:t>Technology Aspects</a:t>
            </a:r>
            <a:r>
              <a:rPr lang="en-US" sz="2800" b="0" i="0" dirty="0">
                <a:solidFill>
                  <a:srgbClr val="404040"/>
                </a:solidFill>
                <a:effectLst/>
                <a:latin typeface="Inter"/>
              </a:rPr>
              <a:t>: Focus on automation, continuous integration/continuous deployment (CI/CD) pipelines, and infrastructure as code (</a:t>
            </a:r>
            <a:r>
              <a:rPr lang="en-US" sz="2800" b="0" i="0" dirty="0" err="1">
                <a:solidFill>
                  <a:srgbClr val="404040"/>
                </a:solidFill>
                <a:effectLst/>
                <a:latin typeface="Inter"/>
              </a:rPr>
              <a:t>IaC</a:t>
            </a:r>
            <a:r>
              <a:rPr lang="en-US" sz="2800" b="0" i="0" dirty="0">
                <a:solidFill>
                  <a:srgbClr val="404040"/>
                </a:solidFill>
                <a:effectLst/>
                <a:latin typeface="Inter"/>
              </a:rPr>
              <a:t>).</a:t>
            </a:r>
          </a:p>
          <a:p>
            <a:pPr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800" b="1" i="0" dirty="0">
                <a:solidFill>
                  <a:srgbClr val="404040"/>
                </a:solidFill>
                <a:effectLst/>
                <a:latin typeface="Inter"/>
              </a:rPr>
              <a:t>Agile Capabilities</a:t>
            </a:r>
            <a:r>
              <a:rPr lang="en-US" sz="2800" b="0" i="0" dirty="0">
                <a:solidFill>
                  <a:srgbClr val="404040"/>
                </a:solidFill>
                <a:effectLst/>
                <a:latin typeface="Inter"/>
              </a:rPr>
              <a:t>: Emphasize iterative development, cross-functional teams, and continuous feedback.</a:t>
            </a:r>
          </a:p>
          <a:p>
            <a:pPr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800" b="1" i="0" dirty="0">
                <a:solidFill>
                  <a:srgbClr val="404040"/>
                </a:solidFill>
                <a:effectLst/>
                <a:latin typeface="Inter"/>
              </a:rPr>
              <a:t>Tool Stack Implementation</a:t>
            </a:r>
            <a:r>
              <a:rPr lang="en-US" sz="2800" b="0" i="0" dirty="0">
                <a:solidFill>
                  <a:srgbClr val="404040"/>
                </a:solidFill>
                <a:effectLst/>
                <a:latin typeface="Inter"/>
              </a:rPr>
              <a:t>: Select tools that integrate well and support automation, monitoring, and collaboration.</a:t>
            </a:r>
          </a:p>
          <a:p>
            <a:pPr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800" b="1" i="0" dirty="0">
                <a:solidFill>
                  <a:srgbClr val="404040"/>
                </a:solidFill>
                <a:effectLst/>
                <a:latin typeface="Inter"/>
              </a:rPr>
              <a:t>People Aspect</a:t>
            </a:r>
            <a:r>
              <a:rPr lang="en-US" sz="2800" b="0" i="0" dirty="0">
                <a:solidFill>
                  <a:srgbClr val="404040"/>
                </a:solidFill>
                <a:effectLst/>
                <a:latin typeface="Inter"/>
              </a:rPr>
              <a:t>: Encourage a culture of collaboration, continuous learning, and shared responsibility.</a:t>
            </a:r>
          </a:p>
          <a:p>
            <a:pPr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800" b="1" i="0" dirty="0">
                <a:solidFill>
                  <a:srgbClr val="404040"/>
                </a:solidFill>
                <a:effectLst/>
                <a:latin typeface="Inter"/>
              </a:rPr>
              <a:t>Processes</a:t>
            </a:r>
            <a:r>
              <a:rPr lang="en-US" sz="2800" b="0" i="0" dirty="0">
                <a:solidFill>
                  <a:srgbClr val="404040"/>
                </a:solidFill>
                <a:effectLst/>
                <a:latin typeface="Inter"/>
              </a:rPr>
              <a:t>: Streamline workflows, reduce bottlenecks, and ensure processes are adaptable and scalable.</a:t>
            </a:r>
          </a:p>
        </p:txBody>
      </p:sp>
    </p:spTree>
    <p:extLst>
      <p:ext uri="{BB962C8B-B14F-4D97-AF65-F5344CB8AC3E}">
        <p14:creationId xmlns:p14="http://schemas.microsoft.com/office/powerpoint/2010/main" val="13638845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279</Words>
  <Application>Microsoft Office PowerPoint</Application>
  <PresentationFormat>Widescreen</PresentationFormat>
  <Paragraphs>50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Inter</vt:lpstr>
      <vt:lpstr>Wingdings</vt:lpstr>
      <vt:lpstr>Office Theme</vt:lpstr>
      <vt:lpstr>LENDI INSTITUTE OF ENGINEERING AND TECHNOLGOY (Autonomous) Approved by AICTE and Permanently affiliated to JNTU Gurajada-Vizianagaram.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nppatnaikmphd@gmail.com</dc:creator>
  <cp:lastModifiedBy>nppatnaikmphd@gmail.com</cp:lastModifiedBy>
  <cp:revision>1</cp:revision>
  <dcterms:created xsi:type="dcterms:W3CDTF">2025-03-20T08:54:27Z</dcterms:created>
  <dcterms:modified xsi:type="dcterms:W3CDTF">2025-03-20T09:09:41Z</dcterms:modified>
</cp:coreProperties>
</file>